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  <p:sldMasterId id="2147483663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6858000" cx="12192000"/>
  <p:notesSz cx="6858000" cy="9144000"/>
  <p:embeddedFontLst>
    <p:embeddedFont>
      <p:font typeface="Geo"/>
      <p:regular r:id="rId28"/>
      <p: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EB Garamond"/>
      <p:regular r:id="rId34"/>
      <p:bold r:id="rId35"/>
      <p:italic r:id="rId36"/>
      <p:boldItalic r:id="rId37"/>
    </p:embeddedFont>
    <p:embeddedFont>
      <p:font typeface="Century Goth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jeiPzEJERzIWrddTLKiP8ZtuAJ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italic.fntdata"/><Relationship Id="rId20" Type="http://schemas.openxmlformats.org/officeDocument/2006/relationships/slide" Target="slides/slide13.xml"/><Relationship Id="rId42" Type="http://customschemas.google.com/relationships/presentationmetadata" Target="metadata"/><Relationship Id="rId41" Type="http://schemas.openxmlformats.org/officeDocument/2006/relationships/font" Target="fonts/CenturyGothic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Geo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Ge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35" Type="http://schemas.openxmlformats.org/officeDocument/2006/relationships/font" Target="fonts/EBGaramond-bold.fntdata"/><Relationship Id="rId12" Type="http://schemas.openxmlformats.org/officeDocument/2006/relationships/slide" Target="slides/slide5.xml"/><Relationship Id="rId34" Type="http://schemas.openxmlformats.org/officeDocument/2006/relationships/font" Target="fonts/EBGaramond-regular.fntdata"/><Relationship Id="rId15" Type="http://schemas.openxmlformats.org/officeDocument/2006/relationships/slide" Target="slides/slide8.xml"/><Relationship Id="rId37" Type="http://schemas.openxmlformats.org/officeDocument/2006/relationships/font" Target="fonts/EBGaramond-boldItalic.fntdata"/><Relationship Id="rId14" Type="http://schemas.openxmlformats.org/officeDocument/2006/relationships/slide" Target="slides/slide7.xml"/><Relationship Id="rId36" Type="http://schemas.openxmlformats.org/officeDocument/2006/relationships/font" Target="fonts/EBGaramond-italic.fntdata"/><Relationship Id="rId17" Type="http://schemas.openxmlformats.org/officeDocument/2006/relationships/slide" Target="slides/slide10.xml"/><Relationship Id="rId39" Type="http://schemas.openxmlformats.org/officeDocument/2006/relationships/font" Target="fonts/CenturyGothic-bold.fntdata"/><Relationship Id="rId16" Type="http://schemas.openxmlformats.org/officeDocument/2006/relationships/slide" Target="slides/slide9.xml"/><Relationship Id="rId38" Type="http://schemas.openxmlformats.org/officeDocument/2006/relationships/font" Target="fonts/CenturyGothic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Pre-pandemic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Biography Drama rated least</a:t>
            </a:r>
            <a:endParaRPr/>
          </a:p>
        </p:txBody>
      </p:sp>
      <p:sp>
        <p:nvSpPr>
          <p:cNvPr id="279" name="Google Shape;2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Dramas and Biographies make the top of the list</a:t>
            </a:r>
            <a:br>
              <a:rPr lang="en-US"/>
            </a:br>
            <a:r>
              <a:rPr lang="en-US"/>
              <a:t>Thrillers and Comedies come in last </a:t>
            </a:r>
            <a:endParaRPr/>
          </a:p>
        </p:txBody>
      </p:sp>
      <p:sp>
        <p:nvSpPr>
          <p:cNvPr id="288" name="Google Shape;28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Again Crime dramas and Biographies make the top of the list, while Comedies came in last</a:t>
            </a:r>
            <a:endParaRPr/>
          </a:p>
        </p:txBody>
      </p:sp>
      <p:sp>
        <p:nvSpPr>
          <p:cNvPr id="298" name="Google Shape;29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db16f7a67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db16f7a6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e3653f772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3e3653f77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ec9c16b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ec9c16b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ec9c16bbd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3ec9c16bbd_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498eaf949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f498eaf94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498eaf949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f498eaf94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Pre-pandemic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Highest rated genres: Drama, Romance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Crime Drama </a:t>
            </a:r>
            <a:endParaRPr/>
          </a:p>
        </p:txBody>
      </p:sp>
      <p:sp>
        <p:nvSpPr>
          <p:cNvPr id="267" name="Google Shape;2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c9c16bbd_4_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3ec9c16bbd_4_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g13ec9c16bbd_4_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13ec9c16bbd_4_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13ec9c16bbd_4_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ec9c16bbd_4_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13ec9c16bbd_4_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g13ec9c16bbd_4_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13ec9c16bbd_4_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13ec9c16bbd_4_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ec9c16bbd_4_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13ec9c16bbd_4_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1" name="Google Shape;131;g13ec9c16bbd_4_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13ec9c16bbd_4_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13ec9c16bbd_4_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ec9c16bbd_4_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13ec9c16bbd_4_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g13ec9c16bbd_4_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g13ec9c16bbd_4_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13ec9c16bbd_4_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g13ec9c16bbd_4_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ec9c16bbd_4_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13ec9c16bbd_4_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g13ec9c16bbd_4_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g13ec9c16bbd_4_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g13ec9c16bbd_4_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g13ec9c16bbd_4_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13ec9c16bbd_4_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13ec9c16bbd_4_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ec9c16bbd_4_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13ec9c16bbd_4_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13ec9c16bbd_4_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13ec9c16bbd_4_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ec9c16bbd_4_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13ec9c16bbd_4_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13ec9c16bbd_4_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ec9c16bbd_4_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13ec9c16bbd_4_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2" name="Google Shape;162;g13ec9c16bbd_4_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3" name="Google Shape;163;g13ec9c16bbd_4_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13ec9c16bbd_4_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13ec9c16bbd_4_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ec9c16bbd_4_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13ec9c16bbd_4_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13ec9c16bbd_4_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g13ec9c16bbd_4_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g13ec9c16bbd_4_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g13ec9c16bbd_4_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ec9c16bbd_4_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13ec9c16bbd_4_6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g13ec9c16bbd_4_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13ec9c16bbd_4_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g13ec9c16bbd_4_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ec9c16bbd_4_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g13ec9c16bbd_4_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g13ec9c16bbd_4_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g13ec9c16bbd_4_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g13ec9c16bbd_4_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ec9c16bbd_4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g13ec9c16bbd_4_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g13ec9c16bbd_4_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g13ec9c16bbd_4_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g13ec9c16bbd_4_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Relationship Id="rId4" Type="http://schemas.openxmlformats.org/officeDocument/2006/relationships/image" Target="../media/image49.jpg"/><Relationship Id="rId5" Type="http://schemas.openxmlformats.org/officeDocument/2006/relationships/image" Target="../media/image48.jpg"/><Relationship Id="rId6" Type="http://schemas.openxmlformats.org/officeDocument/2006/relationships/image" Target="../media/image40.png"/><Relationship Id="rId7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3.png"/><Relationship Id="rId5" Type="http://schemas.openxmlformats.org/officeDocument/2006/relationships/image" Target="../media/image12.jpg"/><Relationship Id="rId6" Type="http://schemas.openxmlformats.org/officeDocument/2006/relationships/image" Target="../media/image4.jpg"/><Relationship Id="rId7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jpg"/><Relationship Id="rId4" Type="http://schemas.openxmlformats.org/officeDocument/2006/relationships/image" Target="../media/image1.jpg"/><Relationship Id="rId5" Type="http://schemas.openxmlformats.org/officeDocument/2006/relationships/image" Target="../media/image17.jpg"/><Relationship Id="rId6" Type="http://schemas.openxmlformats.org/officeDocument/2006/relationships/image" Target="../media/image11.jpg"/><Relationship Id="rId7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/>
          <p:nvPr/>
        </p:nvSpPr>
        <p:spPr>
          <a:xfrm>
            <a:off x="3049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person, indoor, wall&#10;&#10;Description automatically generated" id="190" name="Google Shape;190;p1"/>
          <p:cNvPicPr preferRelativeResize="0"/>
          <p:nvPr/>
        </p:nvPicPr>
        <p:blipFill rotWithShape="1">
          <a:blip r:embed="rId3">
            <a:alphaModFix/>
          </a:blip>
          <a:srcRect b="-1" l="7806" r="10412" t="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"/>
          <p:cNvSpPr/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6862"/>
                </a:srgbClr>
              </a:gs>
              <a:gs pos="35000">
                <a:srgbClr val="FFFFFF">
                  <a:alpha val="76078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"/>
          <p:cNvSpPr txBox="1"/>
          <p:nvPr>
            <p:ph type="title"/>
          </p:nvPr>
        </p:nvSpPr>
        <p:spPr>
          <a:xfrm>
            <a:off x="533325" y="1230425"/>
            <a:ext cx="48081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What effect did the Covid-19 Pandemic have on Streaming Services?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3" name="Google Shape;193;p1"/>
          <p:cNvSpPr txBox="1"/>
          <p:nvPr/>
        </p:nvSpPr>
        <p:spPr>
          <a:xfrm>
            <a:off x="533333" y="4084634"/>
            <a:ext cx="38223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Allie Panacci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Alexander Olvera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Kimberly Kinkade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Tayler Ward 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1"/>
          <p:cNvSpPr txBox="1"/>
          <p:nvPr/>
        </p:nvSpPr>
        <p:spPr>
          <a:xfrm>
            <a:off x="8261585" y="4036190"/>
            <a:ext cx="27432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"/>
          <p:cNvSpPr/>
          <p:nvPr/>
        </p:nvSpPr>
        <p:spPr>
          <a:xfrm>
            <a:off x="6831955" y="5346696"/>
            <a:ext cx="5360045" cy="1511304"/>
          </a:xfrm>
          <a:custGeom>
            <a:rect b="b" l="l" r="r" t="t"/>
            <a:pathLst>
              <a:path extrusionOk="0" h="1511304" w="5360045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0" y="5346694"/>
            <a:ext cx="7346605" cy="1511306"/>
          </a:xfrm>
          <a:custGeom>
            <a:rect b="b" l="l" r="r" t="t"/>
            <a:pathLst>
              <a:path extrusionOk="0" h="1511306" w="7346605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"/>
          <p:cNvSpPr txBox="1"/>
          <p:nvPr>
            <p:ph type="title"/>
          </p:nvPr>
        </p:nvSpPr>
        <p:spPr>
          <a:xfrm>
            <a:off x="841247" y="5529884"/>
            <a:ext cx="5806440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200"/>
              <a:t>2019 IMDb Category Tier list</a:t>
            </a:r>
            <a:r>
              <a:rPr lang="en-US" sz="4200">
                <a:solidFill>
                  <a:schemeClr val="lt1"/>
                </a:solidFill>
              </a:rPr>
              <a:t> </a:t>
            </a:r>
            <a:endParaRPr sz="4000">
              <a:solidFill>
                <a:srgbClr val="303030"/>
              </a:solidFill>
            </a:endParaRPr>
          </a:p>
        </p:txBody>
      </p:sp>
      <p:pic>
        <p:nvPicPr>
          <p:cNvPr descr="Background pattern, bar chart&#10;&#10;Description automatically generated" id="284" name="Google Shape;284;p4"/>
          <p:cNvPicPr preferRelativeResize="0"/>
          <p:nvPr/>
        </p:nvPicPr>
        <p:blipFill rotWithShape="1">
          <a:blip r:embed="rId3">
            <a:alphaModFix/>
          </a:blip>
          <a:srcRect b="5146" l="0" r="0" t="7471"/>
          <a:stretch/>
        </p:blipFill>
        <p:spPr>
          <a:xfrm>
            <a:off x="-4375" y="782125"/>
            <a:ext cx="7536751" cy="373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"/>
          <p:cNvSpPr txBox="1"/>
          <p:nvPr>
            <p:ph idx="1" type="body"/>
          </p:nvPr>
        </p:nvSpPr>
        <p:spPr>
          <a:xfrm>
            <a:off x="7534655" y="965199"/>
            <a:ext cx="4008101" cy="402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1. Comedy, </a:t>
            </a:r>
            <a:r>
              <a:rPr lang="en-US" sz="2000">
                <a:solidFill>
                  <a:srgbClr val="8DA9DB"/>
                </a:solidFill>
              </a:rPr>
              <a:t>Drama</a:t>
            </a:r>
            <a:r>
              <a:rPr lang="en-US" sz="2000"/>
              <a:t>, </a:t>
            </a:r>
            <a:r>
              <a:rPr lang="en-US" sz="2000">
                <a:solidFill>
                  <a:srgbClr val="F4B081"/>
                </a:solidFill>
              </a:rPr>
              <a:t>Thriller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2. Action, </a:t>
            </a:r>
            <a:r>
              <a:rPr lang="en-US" sz="2000">
                <a:solidFill>
                  <a:srgbClr val="8DA9DB"/>
                </a:solidFill>
              </a:rPr>
              <a:t>Drama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3. Crime, </a:t>
            </a:r>
            <a:r>
              <a:rPr lang="en-US" sz="2000">
                <a:solidFill>
                  <a:srgbClr val="8DA9DB"/>
                </a:solidFill>
              </a:rPr>
              <a:t>Drama</a:t>
            </a:r>
            <a:r>
              <a:rPr lang="en-US" sz="2000"/>
              <a:t>, </a:t>
            </a:r>
            <a:r>
              <a:rPr lang="en-US" sz="2000">
                <a:solidFill>
                  <a:srgbClr val="F4B081"/>
                </a:solidFill>
              </a:rPr>
              <a:t>Thriller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Chart, bar chart&#10;&#10;Description automatically generated" id="291" name="Google Shape;291;p5"/>
          <p:cNvPicPr preferRelativeResize="0"/>
          <p:nvPr/>
        </p:nvPicPr>
        <p:blipFill rotWithShape="1">
          <a:blip r:embed="rId3">
            <a:alphaModFix/>
          </a:blip>
          <a:srcRect b="15478" l="0" r="0" t="13578"/>
          <a:stretch/>
        </p:blipFill>
        <p:spPr>
          <a:xfrm>
            <a:off x="320050" y="1115975"/>
            <a:ext cx="11548850" cy="26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"/>
          <p:cNvSpPr/>
          <p:nvPr/>
        </p:nvSpPr>
        <p:spPr>
          <a:xfrm>
            <a:off x="321564" y="4782312"/>
            <a:ext cx="11548872" cy="1755648"/>
          </a:xfrm>
          <a:prstGeom prst="rect">
            <a:avLst/>
          </a:prstGeom>
          <a:solidFill>
            <a:schemeClr val="lt1">
              <a:alpha val="9215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"/>
          <p:cNvSpPr txBox="1"/>
          <p:nvPr>
            <p:ph type="title"/>
          </p:nvPr>
        </p:nvSpPr>
        <p:spPr>
          <a:xfrm>
            <a:off x="550500" y="4987975"/>
            <a:ext cx="37383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200">
                <a:solidFill>
                  <a:schemeClr val="dk1"/>
                </a:solidFill>
              </a:rPr>
              <a:t>2020 IMDb Category Tier list </a:t>
            </a:r>
            <a:endParaRPr sz="2600">
              <a:solidFill>
                <a:schemeClr val="dk1"/>
              </a:solidFill>
            </a:endParaRPr>
          </a:p>
        </p:txBody>
      </p:sp>
      <p:cxnSp>
        <p:nvCxnSpPr>
          <p:cNvPr id="294" name="Google Shape;294;p5"/>
          <p:cNvCxnSpPr/>
          <p:nvPr/>
        </p:nvCxnSpPr>
        <p:spPr>
          <a:xfrm rot="10800000">
            <a:off x="4231636" y="5225792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dk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5"/>
          <p:cNvSpPr txBox="1"/>
          <p:nvPr>
            <p:ph idx="1" type="body"/>
          </p:nvPr>
        </p:nvSpPr>
        <p:spPr>
          <a:xfrm>
            <a:off x="4379976" y="5010912"/>
            <a:ext cx="6976872" cy="1344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1. </a:t>
            </a:r>
            <a:r>
              <a:rPr lang="en-US" sz="1700">
                <a:solidFill>
                  <a:srgbClr val="8DA9DB"/>
                </a:solidFill>
              </a:rPr>
              <a:t>Drama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2. Biography, </a:t>
            </a:r>
            <a:r>
              <a:rPr lang="en-US" sz="1700">
                <a:solidFill>
                  <a:srgbClr val="8DA9DB"/>
                </a:solidFill>
              </a:rPr>
              <a:t>Drama</a:t>
            </a:r>
            <a:r>
              <a:rPr lang="en-US" sz="1700">
                <a:solidFill>
                  <a:schemeClr val="dk1"/>
                </a:solidFill>
              </a:rPr>
              <a:t>, History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3. </a:t>
            </a:r>
            <a:r>
              <a:rPr lang="en-US" sz="1700">
                <a:solidFill>
                  <a:srgbClr val="8DA9DB"/>
                </a:solidFill>
              </a:rPr>
              <a:t>Drama</a:t>
            </a:r>
            <a:r>
              <a:rPr lang="en-US" sz="1700">
                <a:solidFill>
                  <a:schemeClr val="dk1"/>
                </a:solidFill>
              </a:rPr>
              <a:t>, Mystery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"/>
          <p:cNvSpPr/>
          <p:nvPr/>
        </p:nvSpPr>
        <p:spPr>
          <a:xfrm>
            <a:off x="0" y="0"/>
            <a:ext cx="12192000" cy="6219825"/>
          </a:xfrm>
          <a:custGeom>
            <a:rect b="b" l="l" r="r" t="t"/>
            <a:pathLst>
              <a:path extrusionOk="0" h="6219825" w="12192000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303" name="Google Shape;303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7067" l="0" r="0" t="10772"/>
          <a:stretch/>
        </p:blipFill>
        <p:spPr>
          <a:xfrm>
            <a:off x="228600" y="887050"/>
            <a:ext cx="11658600" cy="28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6"/>
          <p:cNvSpPr txBox="1"/>
          <p:nvPr/>
        </p:nvSpPr>
        <p:spPr>
          <a:xfrm>
            <a:off x="6178400" y="4482542"/>
            <a:ext cx="47646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0" i="0" lang="en-US" sz="18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Crime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1800" u="none" cap="none" strike="noStrik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Drama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Mystery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Biography, </a:t>
            </a:r>
            <a:r>
              <a:rPr b="0" i="0" lang="en-US" sz="18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Crime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1800" u="none" cap="none" strike="noStrik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Drama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0" i="0" lang="en-US" sz="18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Crime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1800" u="none" cap="none" strike="noStrik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Drama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Thriller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6"/>
          <p:cNvSpPr txBox="1"/>
          <p:nvPr/>
        </p:nvSpPr>
        <p:spPr>
          <a:xfrm>
            <a:off x="1840575" y="4387600"/>
            <a:ext cx="38727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 IMDb Category Tier list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6"/>
          <p:cNvCxnSpPr/>
          <p:nvPr/>
        </p:nvCxnSpPr>
        <p:spPr>
          <a:xfrm rot="10800000">
            <a:off x="5990025" y="4489450"/>
            <a:ext cx="0" cy="1144500"/>
          </a:xfrm>
          <a:prstGeom prst="straightConnector1">
            <a:avLst/>
          </a:prstGeom>
          <a:noFill/>
          <a:ln cap="flat" cmpd="sng" w="19050">
            <a:solidFill>
              <a:schemeClr val="dk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7"/>
          <p:cNvPicPr preferRelativeResize="0"/>
          <p:nvPr/>
        </p:nvPicPr>
        <p:blipFill rotWithShape="1">
          <a:blip r:embed="rId3">
            <a:alphaModFix amt="45000"/>
          </a:blip>
          <a:srcRect b="6480" l="0" r="0" t="9244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7"/>
          <p:cNvSpPr/>
          <p:nvPr/>
        </p:nvSpPr>
        <p:spPr>
          <a:xfrm flipH="1" rot="5400000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7"/>
          <p:cNvSpPr/>
          <p:nvPr/>
        </p:nvSpPr>
        <p:spPr>
          <a:xfrm rot="-5400000">
            <a:off x="-158549" y="2660421"/>
            <a:ext cx="4355700" cy="4038600"/>
          </a:xfrm>
          <a:prstGeom prst="rect">
            <a:avLst/>
          </a:prstGeom>
          <a:gradFill>
            <a:gsLst>
              <a:gs pos="0">
                <a:srgbClr val="4472C4">
                  <a:alpha val="49019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7"/>
          <p:cNvSpPr/>
          <p:nvPr/>
        </p:nvSpPr>
        <p:spPr>
          <a:xfrm flipH="1" rot="-5400000">
            <a:off x="-1180946" y="1638150"/>
            <a:ext cx="6857700" cy="3581400"/>
          </a:xfrm>
          <a:prstGeom prst="rect">
            <a:avLst/>
          </a:prstGeom>
          <a:gradFill>
            <a:gsLst>
              <a:gs pos="0">
                <a:srgbClr val="000000">
                  <a:alpha val="58039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"/>
          <p:cNvSpPr/>
          <p:nvPr/>
        </p:nvSpPr>
        <p:spPr>
          <a:xfrm rot="6100492">
            <a:off x="-752289" y="1199324"/>
            <a:ext cx="4811682" cy="4091540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098"/>
                </a:srgbClr>
              </a:gs>
            </a:gsLst>
            <a:lin ang="1859992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 txBox="1"/>
          <p:nvPr>
            <p:ph type="title"/>
          </p:nvPr>
        </p:nvSpPr>
        <p:spPr>
          <a:xfrm>
            <a:off x="223275" y="183749"/>
            <a:ext cx="35964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Highest rated TV shows/Movies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&#10;&#10;Description automatically generated" id="318" name="Google Shape;318;p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42722" t="28057"/>
          <a:stretch/>
        </p:blipFill>
        <p:spPr>
          <a:xfrm>
            <a:off x="5749675" y="1104925"/>
            <a:ext cx="3692700" cy="548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319" name="Google Shape;319;p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80152" l="0" r="42722" t="16107"/>
          <a:stretch/>
        </p:blipFill>
        <p:spPr>
          <a:xfrm>
            <a:off x="5749675" y="815725"/>
            <a:ext cx="3692700" cy="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7"/>
          <p:cNvSpPr txBox="1"/>
          <p:nvPr/>
        </p:nvSpPr>
        <p:spPr>
          <a:xfrm>
            <a:off x="50" y="1709775"/>
            <a:ext cx="39957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Breaking Bad: </a:t>
            </a:r>
            <a:r>
              <a:rPr b="0" i="1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Crime, Drama</a:t>
            </a:r>
            <a:endParaRPr b="0" i="1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Alaska Animal Rescue: </a:t>
            </a:r>
            <a:r>
              <a:rPr b="0" i="1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Documentary</a:t>
            </a:r>
            <a:endParaRPr b="0" i="1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Cosmos: </a:t>
            </a:r>
            <a:r>
              <a:rPr b="0" i="1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Documentary</a:t>
            </a:r>
            <a:endParaRPr b="0" i="1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Avatar: The Last Airbender: </a:t>
            </a:r>
            <a:r>
              <a:rPr b="0" i="1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Animation, Adventure, Action</a:t>
            </a:r>
            <a:endParaRPr b="0" i="1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Rick and Morty: </a:t>
            </a:r>
            <a:r>
              <a:rPr b="0" i="1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Animation, Adventure, Comedy</a:t>
            </a:r>
            <a:endParaRPr b="0" i="1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FullMetal Alchemist: Brotherhood: </a:t>
            </a:r>
            <a:r>
              <a:rPr b="0" i="1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Animation, Action, Adventure 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10"/>
          <p:cNvPicPr preferRelativeResize="0"/>
          <p:nvPr/>
        </p:nvPicPr>
        <p:blipFill rotWithShape="1">
          <a:blip r:embed="rId3">
            <a:alphaModFix/>
          </a:blip>
          <a:srcRect b="0" l="278" r="288" t="0"/>
          <a:stretch/>
        </p:blipFill>
        <p:spPr>
          <a:xfrm>
            <a:off x="6335460" y="4044823"/>
            <a:ext cx="5558675" cy="701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10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5250" y="137514"/>
            <a:ext cx="5879076" cy="36352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9" name="Google Shape;32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5250" y="44275"/>
            <a:ext cx="1979500" cy="19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0"/>
          <p:cNvSpPr txBox="1"/>
          <p:nvPr/>
        </p:nvSpPr>
        <p:spPr>
          <a:xfrm>
            <a:off x="0" y="0"/>
            <a:ext cx="530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Revenue Growth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0" y="804675"/>
            <a:ext cx="3601800" cy="646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the effect the pandemic had on the streaming service market. 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1134200" y="1830741"/>
            <a:ext cx="3422100" cy="646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Hulu profit margins, 60% increase in 2020.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0" y="2879588"/>
            <a:ext cx="3601800" cy="646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 content spending, seemingly steady annual revenue.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10" title="Chart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2464" y="5336425"/>
            <a:ext cx="3806800" cy="1361779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5" name="Google Shape;335;p10" title="Chart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9501" y="5418622"/>
            <a:ext cx="3806799" cy="119738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6" name="Google Shape;336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9375" y="4954494"/>
            <a:ext cx="646514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75250" y="4954475"/>
            <a:ext cx="646525" cy="6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8802600" y="738900"/>
            <a:ext cx="3387900" cy="450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11"/>
          <p:cNvCxnSpPr/>
          <p:nvPr/>
        </p:nvCxnSpPr>
        <p:spPr>
          <a:xfrm>
            <a:off x="4449400" y="1854400"/>
            <a:ext cx="23700" cy="3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5" name="Google Shape;3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" y="0"/>
            <a:ext cx="3449075" cy="8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1"/>
          <p:cNvSpPr txBox="1"/>
          <p:nvPr/>
        </p:nvSpPr>
        <p:spPr>
          <a:xfrm>
            <a:off x="3823650" y="0"/>
            <a:ext cx="36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Spending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The amount of money spent on original content and acquisition of titles/sports.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1"/>
          <p:cNvSpPr txBox="1"/>
          <p:nvPr/>
        </p:nvSpPr>
        <p:spPr>
          <a:xfrm>
            <a:off x="3823650" y="546225"/>
            <a:ext cx="344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Annual Revenue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The amount of money made directly from consumers.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1"/>
          <p:cNvSpPr/>
          <p:nvPr/>
        </p:nvSpPr>
        <p:spPr>
          <a:xfrm>
            <a:off x="8802600" y="1568625"/>
            <a:ext cx="3387900" cy="450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1"/>
          <p:cNvSpPr/>
          <p:nvPr/>
        </p:nvSpPr>
        <p:spPr>
          <a:xfrm>
            <a:off x="8802600" y="2398350"/>
            <a:ext cx="3387900" cy="450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1"/>
          <p:cNvSpPr/>
          <p:nvPr/>
        </p:nvSpPr>
        <p:spPr>
          <a:xfrm>
            <a:off x="8802600" y="3228075"/>
            <a:ext cx="3387900" cy="450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8674200" y="630825"/>
            <a:ext cx="351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60% revenue increase 2019-2020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($2.7 b).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1"/>
          <p:cNvSpPr txBox="1"/>
          <p:nvPr/>
        </p:nvSpPr>
        <p:spPr>
          <a:xfrm>
            <a:off x="8674200" y="1483275"/>
            <a:ext cx="351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38% content spending increase 2019-2020 ($50 m).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 txBox="1"/>
          <p:nvPr/>
        </p:nvSpPr>
        <p:spPr>
          <a:xfrm>
            <a:off x="8677500" y="2331150"/>
            <a:ext cx="36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$5.1 billion </a:t>
            </a: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Annual revenue since pandemic.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 txBox="1"/>
          <p:nvPr/>
        </p:nvSpPr>
        <p:spPr>
          <a:xfrm>
            <a:off x="8677500" y="3148413"/>
            <a:ext cx="36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$80 million </a:t>
            </a: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spent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content since pandemic.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8802600" y="4063500"/>
            <a:ext cx="3387900" cy="450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8802600" y="4898925"/>
            <a:ext cx="3387900" cy="450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1"/>
          <p:cNvSpPr txBox="1"/>
          <p:nvPr/>
        </p:nvSpPr>
        <p:spPr>
          <a:xfrm>
            <a:off x="8739775" y="3981000"/>
            <a:ext cx="323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Pandemic created a wave of new consumers/revenue.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1"/>
          <p:cNvSpPr txBox="1"/>
          <p:nvPr/>
        </p:nvSpPr>
        <p:spPr>
          <a:xfrm>
            <a:off x="8662675" y="4813575"/>
            <a:ext cx="338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Unable to and not necessary to spend more on content.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 txBox="1"/>
          <p:nvPr/>
        </p:nvSpPr>
        <p:spPr>
          <a:xfrm>
            <a:off x="1256400" y="6478725"/>
            <a:ext cx="87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pandemic created an abundance of customers which ultimately created an immense growth in revenue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11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409175"/>
            <a:ext cx="7514200" cy="498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" name="Google Shape;361;p11"/>
          <p:cNvSpPr/>
          <p:nvPr/>
        </p:nvSpPr>
        <p:spPr>
          <a:xfrm rot="-5400000">
            <a:off x="3580250" y="3196650"/>
            <a:ext cx="1150200" cy="42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1"/>
          <p:cNvSpPr txBox="1"/>
          <p:nvPr/>
        </p:nvSpPr>
        <p:spPr>
          <a:xfrm>
            <a:off x="2904500" y="2398350"/>
            <a:ext cx="250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Pandemic Hits</a:t>
            </a:r>
            <a:endParaRPr b="1" i="0" sz="17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505776" cy="112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3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775" y="86850"/>
            <a:ext cx="8572500" cy="53006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p13"/>
          <p:cNvSpPr/>
          <p:nvPr/>
        </p:nvSpPr>
        <p:spPr>
          <a:xfrm>
            <a:off x="0" y="1485775"/>
            <a:ext cx="3354000" cy="45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increase of $4 billion annually 2018-2021.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3"/>
          <p:cNvSpPr/>
          <p:nvPr/>
        </p:nvSpPr>
        <p:spPr>
          <a:xfrm>
            <a:off x="0" y="2195350"/>
            <a:ext cx="3354000" cy="45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decrease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content spending 2019-2020.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3"/>
          <p:cNvSpPr/>
          <p:nvPr/>
        </p:nvSpPr>
        <p:spPr>
          <a:xfrm>
            <a:off x="0" y="5141700"/>
            <a:ext cx="3354000" cy="45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Spending less and making more.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3"/>
          <p:cNvSpPr/>
          <p:nvPr/>
        </p:nvSpPr>
        <p:spPr>
          <a:xfrm>
            <a:off x="0" y="4432125"/>
            <a:ext cx="3354000" cy="45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 gap remained high, although 	 lower than 2020.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0" y="3668525"/>
            <a:ext cx="3354000" cy="45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spending </a:t>
            </a: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44% 2020-2021.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3"/>
          <p:cNvSpPr/>
          <p:nvPr/>
        </p:nvSpPr>
        <p:spPr>
          <a:xfrm>
            <a:off x="0" y="2904925"/>
            <a:ext cx="3354000" cy="45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Content/Revenue gap went from $6.2b to $13.1b 2019-2020.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3"/>
          <p:cNvSpPr/>
          <p:nvPr/>
        </p:nvSpPr>
        <p:spPr>
          <a:xfrm rot="-5400000">
            <a:off x="7646000" y="1804500"/>
            <a:ext cx="1073700" cy="328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3"/>
          <p:cNvSpPr txBox="1"/>
          <p:nvPr/>
        </p:nvSpPr>
        <p:spPr>
          <a:xfrm>
            <a:off x="7286900" y="930725"/>
            <a:ext cx="17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Pandemic Hits</a:t>
            </a:r>
            <a:endParaRPr b="1" i="0" sz="17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3"/>
          <p:cNvSpPr txBox="1"/>
          <p:nvPr/>
        </p:nvSpPr>
        <p:spPr>
          <a:xfrm>
            <a:off x="2305175" y="6011700"/>
            <a:ext cx="786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★"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this a once in a lifetime anomaly or did the pandemic create a new trend?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★"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next few years will we see a growing gap in content spending vs annual revenue?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3"/>
          <p:cNvSpPr/>
          <p:nvPr/>
        </p:nvSpPr>
        <p:spPr>
          <a:xfrm>
            <a:off x="59325" y="3624725"/>
            <a:ext cx="328200" cy="546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2F549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3"/>
          <p:cNvSpPr/>
          <p:nvPr/>
        </p:nvSpPr>
        <p:spPr>
          <a:xfrm rot="10800000">
            <a:off x="2976275" y="2151550"/>
            <a:ext cx="328200" cy="546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8DA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3"/>
          <p:cNvSpPr/>
          <p:nvPr/>
        </p:nvSpPr>
        <p:spPr>
          <a:xfrm>
            <a:off x="72050" y="1253450"/>
            <a:ext cx="907800" cy="825600"/>
          </a:xfrm>
          <a:prstGeom prst="ellipse">
            <a:avLst/>
          </a:prstGeom>
          <a:solidFill>
            <a:srgbClr val="4472C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$4b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179669"/>
            <a:ext cx="8572500" cy="530066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&#10;&#10;Description automatically generated" id="387" name="Google Shape;3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6220" y="347002"/>
            <a:ext cx="6253213" cy="669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12"/>
          <p:cNvCxnSpPr/>
          <p:nvPr/>
        </p:nvCxnSpPr>
        <p:spPr>
          <a:xfrm>
            <a:off x="8301825" y="1016425"/>
            <a:ext cx="343500" cy="0"/>
          </a:xfrm>
          <a:prstGeom prst="straightConnector1">
            <a:avLst/>
          </a:prstGeom>
          <a:noFill/>
          <a:ln cap="flat" cmpd="sng" w="38100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9" name="Google Shape;38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" y="0"/>
            <a:ext cx="3449075" cy="8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2"/>
          <p:cNvSpPr/>
          <p:nvPr/>
        </p:nvSpPr>
        <p:spPr>
          <a:xfrm>
            <a:off x="49050" y="1366925"/>
            <a:ext cx="3336600" cy="669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increase from Q2 to Q3, aligning with US’s first major lockdown.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2"/>
          <p:cNvSpPr/>
          <p:nvPr/>
        </p:nvSpPr>
        <p:spPr>
          <a:xfrm>
            <a:off x="57738" y="2254975"/>
            <a:ext cx="3336600" cy="669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6.9 million increase from 	2019-2020.</a:t>
            </a:r>
            <a:endParaRPr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57750" y="3143025"/>
            <a:ext cx="3336600" cy="669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9.5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million increase 	from 2020-2021.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p12"/>
          <p:cNvCxnSpPr/>
          <p:nvPr/>
        </p:nvCxnSpPr>
        <p:spPr>
          <a:xfrm flipH="1" rot="10800000">
            <a:off x="7400925" y="2086550"/>
            <a:ext cx="6300" cy="3486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4" name="Google Shape;394;p1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096044"/>
            <a:ext cx="8572500" cy="53006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5" name="Google Shape;395;p12"/>
          <p:cNvCxnSpPr/>
          <p:nvPr/>
        </p:nvCxnSpPr>
        <p:spPr>
          <a:xfrm>
            <a:off x="8473575" y="1935350"/>
            <a:ext cx="0" cy="791700"/>
          </a:xfrm>
          <a:prstGeom prst="straightConnector1">
            <a:avLst/>
          </a:prstGeom>
          <a:noFill/>
          <a:ln cap="flat" cmpd="sng" w="38100">
            <a:solidFill>
              <a:srgbClr val="2F549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6" name="Google Shape;396;p12"/>
          <p:cNvCxnSpPr/>
          <p:nvPr/>
        </p:nvCxnSpPr>
        <p:spPr>
          <a:xfrm rot="10800000">
            <a:off x="7390125" y="2004050"/>
            <a:ext cx="27900" cy="3651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12"/>
          <p:cNvSpPr/>
          <p:nvPr/>
        </p:nvSpPr>
        <p:spPr>
          <a:xfrm>
            <a:off x="57750" y="4031075"/>
            <a:ext cx="3336600" cy="669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 flattening out, not much growth.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2"/>
          <p:cNvSpPr/>
          <p:nvPr/>
        </p:nvSpPr>
        <p:spPr>
          <a:xfrm>
            <a:off x="2648425" y="2258125"/>
            <a:ext cx="802200" cy="669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27%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2"/>
          <p:cNvSpPr/>
          <p:nvPr/>
        </p:nvSpPr>
        <p:spPr>
          <a:xfrm>
            <a:off x="0" y="3143025"/>
            <a:ext cx="802200" cy="669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29%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2"/>
          <p:cNvSpPr/>
          <p:nvPr/>
        </p:nvSpPr>
        <p:spPr>
          <a:xfrm>
            <a:off x="49050" y="4919125"/>
            <a:ext cx="3336600" cy="669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raise in Q4 2019, and again in Q4 2020.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2"/>
          <p:cNvSpPr txBox="1"/>
          <p:nvPr/>
        </p:nvSpPr>
        <p:spPr>
          <a:xfrm>
            <a:off x="6971925" y="2523625"/>
            <a:ext cx="44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$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2"/>
          <p:cNvSpPr txBox="1"/>
          <p:nvPr/>
        </p:nvSpPr>
        <p:spPr>
          <a:xfrm>
            <a:off x="9145475" y="1935350"/>
            <a:ext cx="44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$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 txBox="1"/>
          <p:nvPr/>
        </p:nvSpPr>
        <p:spPr>
          <a:xfrm>
            <a:off x="586317" y="2173817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505776" cy="1127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14"/>
          <p:cNvCxnSpPr/>
          <p:nvPr/>
        </p:nvCxnSpPr>
        <p:spPr>
          <a:xfrm>
            <a:off x="8200325" y="707775"/>
            <a:ext cx="12000" cy="3958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0" name="Google Shape;410;p14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8176" y="152400"/>
            <a:ext cx="8381423" cy="51789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11" name="Google Shape;411;p14"/>
          <p:cNvCxnSpPr/>
          <p:nvPr/>
        </p:nvCxnSpPr>
        <p:spPr>
          <a:xfrm rot="10800000">
            <a:off x="8206325" y="722325"/>
            <a:ext cx="0" cy="3929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2" name="Google Shape;41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8175" y="5550500"/>
            <a:ext cx="8381425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14"/>
          <p:cNvCxnSpPr/>
          <p:nvPr/>
        </p:nvCxnSpPr>
        <p:spPr>
          <a:xfrm>
            <a:off x="9080400" y="619975"/>
            <a:ext cx="0" cy="4197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4" name="Google Shape;414;p14"/>
          <p:cNvCxnSpPr/>
          <p:nvPr/>
        </p:nvCxnSpPr>
        <p:spPr>
          <a:xfrm>
            <a:off x="9061325" y="6295250"/>
            <a:ext cx="3528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" name="Google Shape;415;p14"/>
          <p:cNvSpPr/>
          <p:nvPr/>
        </p:nvSpPr>
        <p:spPr>
          <a:xfrm>
            <a:off x="84588" y="1315950"/>
            <a:ext cx="3336600" cy="669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20’ Q2-Q3, we see an increase in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subscribers by only 1.10%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4"/>
          <p:cNvSpPr/>
          <p:nvPr/>
        </p:nvSpPr>
        <p:spPr>
          <a:xfrm>
            <a:off x="84600" y="2173825"/>
            <a:ext cx="3336600" cy="1292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highest increase in subscribers was from 2019 going into 2020 with a 3.41% increase, while the second highest percentage was the next quarter with a 3.24% increase.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9"/>
          <p:cNvPicPr preferRelativeResize="0"/>
          <p:nvPr/>
        </p:nvPicPr>
        <p:blipFill rotWithShape="1">
          <a:blip r:embed="rId3">
            <a:alphaModFix amt="45000"/>
          </a:blip>
          <a:srcRect b="6488" l="0" r="0" t="9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9"/>
          <p:cNvSpPr/>
          <p:nvPr/>
        </p:nvSpPr>
        <p:spPr>
          <a:xfrm>
            <a:off x="1447800" y="1410630"/>
            <a:ext cx="9292800" cy="4032900"/>
          </a:xfrm>
          <a:prstGeom prst="rect">
            <a:avLst/>
          </a:prstGeom>
          <a:solidFill>
            <a:srgbClr val="000000">
              <a:alpha val="60784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9"/>
          <p:cNvSpPr txBox="1"/>
          <p:nvPr>
            <p:ph type="ctrTitle"/>
          </p:nvPr>
        </p:nvSpPr>
        <p:spPr>
          <a:xfrm>
            <a:off x="1769532" y="2002493"/>
            <a:ext cx="86529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dia New"/>
              <a:buNone/>
            </a:pPr>
            <a:r>
              <a:rPr b="1" lang="en-US">
                <a:latin typeface="Cordia New"/>
                <a:ea typeface="Cordia New"/>
                <a:cs typeface="Cordia New"/>
                <a:sym typeface="Cordia New"/>
              </a:rPr>
              <a:t>Did the Covid-19 pandemic have a significant impact on the streaming service industry?</a:t>
            </a:r>
            <a:endParaRPr/>
          </a:p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1769532" y="5977794"/>
            <a:ext cx="86552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27" name="Google Shape;427;p9"/>
          <p:cNvSpPr/>
          <p:nvPr/>
        </p:nvSpPr>
        <p:spPr>
          <a:xfrm>
            <a:off x="1447801" y="1411615"/>
            <a:ext cx="9296400" cy="4034700"/>
          </a:xfrm>
          <a:prstGeom prst="rect">
            <a:avLst/>
          </a:prstGeom>
          <a:noFill/>
          <a:ln cap="sq" cmpd="sng" w="9525">
            <a:solidFill>
              <a:srgbClr val="FEFEF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3822200" y="704850"/>
            <a:ext cx="4817533" cy="1351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n-US" sz="41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Alexander Olvera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web&#10;&#10;Description automatically generated" id="202" name="Google Shape;202;p8"/>
          <p:cNvPicPr preferRelativeResize="0"/>
          <p:nvPr/>
        </p:nvPicPr>
        <p:blipFill rotWithShape="1">
          <a:blip r:embed="rId3">
            <a:alphaModFix/>
          </a:blip>
          <a:srcRect b="-2" l="17693" r="46335" t="0"/>
          <a:stretch/>
        </p:blipFill>
        <p:spPr>
          <a:xfrm>
            <a:off x="3" y="1"/>
            <a:ext cx="4203699" cy="6858001"/>
          </a:xfrm>
          <a:custGeom>
            <a:rect b="b" l="l" r="r" t="t"/>
            <a:pathLst>
              <a:path extrusionOk="0" h="6858001" w="3695699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3" name="Google Shape;203;p8"/>
          <p:cNvSpPr txBox="1"/>
          <p:nvPr>
            <p:ph idx="1" type="body"/>
          </p:nvPr>
        </p:nvSpPr>
        <p:spPr>
          <a:xfrm>
            <a:off x="4082549" y="1607607"/>
            <a:ext cx="4286250" cy="484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Initially an aspiring theoretical physicist, I began my transition into the digital industry after acquiring my associates. I realized that I loved learning about more than one topic, so I feel Data Science will help me wherever I find curiosity. 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endParaRPr sz="1800" u="sng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 Northeast Lakeview College </a:t>
            </a:r>
            <a:endParaRPr b="1"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71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Associate of Science - AS, Mathematics (2017 - 2020) 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 Woz U</a:t>
            </a: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71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Cyber Security Certificate (2021) 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71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 Science Certificate (2021 - 2022) 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4">
            <a:alphaModFix/>
          </a:blip>
          <a:srcRect b="0" l="23669" r="23667" t="0"/>
          <a:stretch/>
        </p:blipFill>
        <p:spPr>
          <a:xfrm>
            <a:off x="8580467" y="10"/>
            <a:ext cx="3611533" cy="6857990"/>
          </a:xfrm>
          <a:custGeom>
            <a:rect b="b" l="l" r="r" t="t"/>
            <a:pathLst>
              <a:path extrusionOk="0" h="6858000" w="3810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db16f7a67_0_74"/>
          <p:cNvSpPr/>
          <p:nvPr/>
        </p:nvSpPr>
        <p:spPr>
          <a:xfrm>
            <a:off x="5199000" y="2680050"/>
            <a:ext cx="1794000" cy="14979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Yes!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fdb16f7a67_0_74"/>
          <p:cNvSpPr/>
          <p:nvPr/>
        </p:nvSpPr>
        <p:spPr>
          <a:xfrm>
            <a:off x="9326300" y="2259125"/>
            <a:ext cx="2417400" cy="1431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Netflix spent </a:t>
            </a:r>
            <a:r>
              <a:rPr b="1" lang="en-US" sz="2300">
                <a:highlight>
                  <a:srgbClr val="8DA9DB"/>
                </a:highlight>
                <a:latin typeface="Calibri"/>
                <a:ea typeface="Calibri"/>
                <a:cs typeface="Calibri"/>
                <a:sym typeface="Calibri"/>
              </a:rPr>
              <a:t>15%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less on content in 2020.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fdb16f7a67_0_74"/>
          <p:cNvSpPr/>
          <p:nvPr/>
        </p:nvSpPr>
        <p:spPr>
          <a:xfrm>
            <a:off x="7742525" y="4921650"/>
            <a:ext cx="2973300" cy="1497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two streaming services spent </a:t>
            </a:r>
            <a:r>
              <a:rPr b="1" lang="en-US" sz="2000">
                <a:highlight>
                  <a:srgbClr val="8DA9DB"/>
                </a:highlight>
                <a:latin typeface="Calibri"/>
                <a:ea typeface="Calibri"/>
                <a:cs typeface="Calibri"/>
                <a:sym typeface="Calibri"/>
              </a:rPr>
              <a:t>less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on content, while continuously increasing subscriptions.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gfdb16f7a67_0_74"/>
          <p:cNvCxnSpPr>
            <a:stCxn id="436" idx="2"/>
            <a:endCxn id="432" idx="7"/>
          </p:cNvCxnSpPr>
          <p:nvPr/>
        </p:nvCxnSpPr>
        <p:spPr>
          <a:xfrm flipH="1">
            <a:off x="6730275" y="1613575"/>
            <a:ext cx="32340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gfdb16f7a67_0_74"/>
          <p:cNvCxnSpPr>
            <a:stCxn id="438" idx="3"/>
            <a:endCxn id="432" idx="1"/>
          </p:cNvCxnSpPr>
          <p:nvPr/>
        </p:nvCxnSpPr>
        <p:spPr>
          <a:xfrm>
            <a:off x="3197425" y="1077675"/>
            <a:ext cx="2264400" cy="18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gfdb16f7a67_0_74"/>
          <p:cNvCxnSpPr>
            <a:stCxn id="433" idx="1"/>
            <a:endCxn id="432" idx="6"/>
          </p:cNvCxnSpPr>
          <p:nvPr/>
        </p:nvCxnSpPr>
        <p:spPr>
          <a:xfrm flipH="1">
            <a:off x="6992900" y="2974775"/>
            <a:ext cx="2333400" cy="4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gfdb16f7a67_0_74"/>
          <p:cNvCxnSpPr>
            <a:stCxn id="434" idx="1"/>
            <a:endCxn id="432" idx="5"/>
          </p:cNvCxnSpPr>
          <p:nvPr/>
        </p:nvCxnSpPr>
        <p:spPr>
          <a:xfrm rot="10800000">
            <a:off x="6730325" y="3958500"/>
            <a:ext cx="1012200" cy="17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gfdb16f7a67_0_74"/>
          <p:cNvCxnSpPr>
            <a:stCxn id="442" idx="3"/>
            <a:endCxn id="432" idx="3"/>
          </p:cNvCxnSpPr>
          <p:nvPr/>
        </p:nvCxnSpPr>
        <p:spPr>
          <a:xfrm flipH="1" rot="10800000">
            <a:off x="3653125" y="3958675"/>
            <a:ext cx="1808700" cy="7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3" name="Google Shape;443;gfdb16f7a67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375" y="0"/>
            <a:ext cx="2730588" cy="163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fdb16f7a67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600" y="4921650"/>
            <a:ext cx="2930025" cy="195432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fdb16f7a67_0_74"/>
          <p:cNvSpPr/>
          <p:nvPr/>
        </p:nvSpPr>
        <p:spPr>
          <a:xfrm>
            <a:off x="5844975" y="182275"/>
            <a:ext cx="2417400" cy="1431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Hulu had a </a:t>
            </a:r>
            <a:r>
              <a:rPr b="1" lang="en-US" sz="2300">
                <a:highlight>
                  <a:srgbClr val="8DA9DB"/>
                </a:highlight>
                <a:latin typeface="Calibri"/>
                <a:ea typeface="Calibri"/>
                <a:cs typeface="Calibri"/>
                <a:sym typeface="Calibri"/>
              </a:rPr>
              <a:t>60%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annual revenue increase in 2020.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fdb16f7a67_0_74"/>
          <p:cNvSpPr/>
          <p:nvPr/>
        </p:nvSpPr>
        <p:spPr>
          <a:xfrm>
            <a:off x="224125" y="328725"/>
            <a:ext cx="2973300" cy="1497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1800">
                <a:highlight>
                  <a:srgbClr val="8DA9DB"/>
                </a:highlight>
                <a:latin typeface="Calibri"/>
                <a:ea typeface="Calibri"/>
                <a:cs typeface="Calibri"/>
                <a:sym typeface="Calibri"/>
              </a:rPr>
              <a:t>Drama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genre ranked highest in 2020, out ranking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other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high-scoring genres from previous years.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gfdb16f7a67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9988" y="591"/>
            <a:ext cx="2930024" cy="163715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fdb16f7a67_0_74"/>
          <p:cNvSpPr/>
          <p:nvPr/>
        </p:nvSpPr>
        <p:spPr>
          <a:xfrm>
            <a:off x="679825" y="3995425"/>
            <a:ext cx="2973300" cy="1497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Hulu had a </a:t>
            </a:r>
            <a:r>
              <a:rPr b="1" lang="en-US" sz="2200">
                <a:highlight>
                  <a:srgbClr val="8DA9DB"/>
                </a:highlight>
                <a:latin typeface="Calibri"/>
                <a:ea typeface="Calibri"/>
                <a:cs typeface="Calibri"/>
                <a:sym typeface="Calibri"/>
              </a:rPr>
              <a:t>10%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subscription increase during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America's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first lockdown.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gfdb16f7a67_0_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8326" y="3428975"/>
            <a:ext cx="1148200" cy="114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fdb16f7a67_0_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1625" y="2400675"/>
            <a:ext cx="1148200" cy="11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13e3653f772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43425"/>
            <a:ext cx="330065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3e3653f772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5900" y="0"/>
            <a:ext cx="1484750" cy="115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3e3653f772_0_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341900"/>
            <a:ext cx="3300648" cy="220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3e3653f772_0_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" y="0"/>
            <a:ext cx="1815902" cy="234189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3e3653f772_0_37"/>
          <p:cNvSpPr/>
          <p:nvPr/>
        </p:nvSpPr>
        <p:spPr>
          <a:xfrm>
            <a:off x="3313850" y="100"/>
            <a:ext cx="88782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13e3653f772_0_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5900" y="1151525"/>
            <a:ext cx="1484750" cy="11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3e3653f772_0_37"/>
          <p:cNvSpPr txBox="1"/>
          <p:nvPr/>
        </p:nvSpPr>
        <p:spPr>
          <a:xfrm>
            <a:off x="3569750" y="140750"/>
            <a:ext cx="381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Allie Panacci</a:t>
            </a:r>
            <a:endParaRPr b="1" i="0" sz="3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g13e3653f772_0_37"/>
          <p:cNvSpPr txBox="1"/>
          <p:nvPr/>
        </p:nvSpPr>
        <p:spPr>
          <a:xfrm>
            <a:off x="3825650" y="1151525"/>
            <a:ext cx="58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3e3653f772_0_37"/>
          <p:cNvSpPr txBox="1"/>
          <p:nvPr/>
        </p:nvSpPr>
        <p:spPr>
          <a:xfrm>
            <a:off x="3723275" y="1202700"/>
            <a:ext cx="66891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 am born and raised in Arizona, currently working and going to school full time. Starting in January 2023, I will be pursuing a Bachelor's degree in Statistics at Arizona State University. I have really found my place in the Data Science field, and it has given me a space to explore my passion for creativity, analysis, and technology. 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Education:</a:t>
            </a:r>
            <a:endParaRPr b="0" i="0" sz="20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Paradise Valley Community College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Associates - Applied Science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(Expected graduation date 2022)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Southern Careers Institute Inc Powered By Woz-U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Certification - Data Science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(2021-2022)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ec9c16bbd_0_0"/>
          <p:cNvSpPr txBox="1"/>
          <p:nvPr>
            <p:ph type="title"/>
          </p:nvPr>
        </p:nvSpPr>
        <p:spPr>
          <a:xfrm>
            <a:off x="2965575" y="3401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Tayler Ward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g13ec9c16bbd_0_0"/>
          <p:cNvSpPr txBox="1"/>
          <p:nvPr>
            <p:ph idx="1" type="body"/>
          </p:nvPr>
        </p:nvSpPr>
        <p:spPr>
          <a:xfrm>
            <a:off x="6092900" y="1446250"/>
            <a:ext cx="5260800" cy="473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Eagle Scout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Army Infantry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Certified Phlebotomist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Certified Medical Assistant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Currently transitioning into tech to pursue my dreams. Cars, Cats, and computers are the things that drive me the most.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Education - Multiple Certificates in medical technology, finishing Data science and starting cyber security.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4" name="Google Shape;224;g13ec9c16bb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6075"/>
            <a:ext cx="2674775" cy="33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3ec9c16bb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775" y="0"/>
            <a:ext cx="3113325" cy="37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3ec9c16bb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900"/>
            <a:ext cx="2674776" cy="200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3ec9c16bbd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4775" y="3769575"/>
            <a:ext cx="3113323" cy="30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3ec9c16bbd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2674775" cy="26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EBFD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le photo for kinkadekim" id="233" name="Google Shape;233;g13ec9c16bbd_4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96343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ruck, outdoor, sky, road&#10;&#10;Description automatically generated" id="234" name="Google Shape;234;g13ec9c16bbd_4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596640"/>
            <a:ext cx="5808617" cy="326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3ec9c16bbd_4_75"/>
          <p:cNvSpPr txBox="1"/>
          <p:nvPr/>
        </p:nvSpPr>
        <p:spPr>
          <a:xfrm>
            <a:off x="4397829" y="775063"/>
            <a:ext cx="7297782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Kimberly Kinkade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Currently I am in the transportation industry as a Class A Driver and Instructor. I am transitioning to the Tech Industry to have the ability to further my career and spend more time with my family.</a:t>
            </a:r>
            <a:endParaRPr/>
          </a:p>
        </p:txBody>
      </p:sp>
      <p:sp>
        <p:nvSpPr>
          <p:cNvPr id="236" name="Google Shape;236;g13ec9c16bbd_4_75"/>
          <p:cNvSpPr txBox="1"/>
          <p:nvPr/>
        </p:nvSpPr>
        <p:spPr>
          <a:xfrm>
            <a:off x="6096000" y="3875314"/>
            <a:ext cx="5878286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Char char="o"/>
            </a:pPr>
            <a:r>
              <a:rPr lang="en-US" sz="25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I have 15 years of experience in Business Administration.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Char char="o"/>
            </a:pPr>
            <a:r>
              <a:rPr lang="en-US" sz="25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5 years in Government &amp; Hospital Administration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None/>
            </a:pPr>
            <a:r>
              <a:t/>
            </a:r>
            <a:endParaRPr sz="25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Char char="o"/>
            </a:pPr>
            <a:r>
              <a:rPr lang="en-US" sz="25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I am also a proud Navy Mom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498eaf949_0_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f498eaf949_0_62"/>
          <p:cNvPicPr preferRelativeResize="0"/>
          <p:nvPr/>
        </p:nvPicPr>
        <p:blipFill rotWithShape="1">
          <a:blip r:embed="rId3">
            <a:alphaModFix/>
          </a:blip>
          <a:srcRect b="6168" l="0" r="-2" t="0"/>
          <a:stretch/>
        </p:blipFill>
        <p:spPr>
          <a:xfrm>
            <a:off x="4883022" y="10"/>
            <a:ext cx="7308978" cy="6857990"/>
          </a:xfrm>
          <a:custGeom>
            <a:rect b="b" l="l" r="r" t="t"/>
            <a:pathLst>
              <a:path extrusionOk="0" h="6858000" w="7308978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3" name="Google Shape;243;gf498eaf949_0_62"/>
          <p:cNvSpPr/>
          <p:nvPr/>
        </p:nvSpPr>
        <p:spPr>
          <a:xfrm>
            <a:off x="0" y="0"/>
            <a:ext cx="6096001" cy="6858000"/>
          </a:xfrm>
          <a:custGeom>
            <a:rect b="b" l="l" r="r" t="t"/>
            <a:pathLst>
              <a:path extrusionOk="0" h="6858000" w="6096001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l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f498eaf949_0_62"/>
          <p:cNvSpPr/>
          <p:nvPr/>
        </p:nvSpPr>
        <p:spPr>
          <a:xfrm>
            <a:off x="0" y="0"/>
            <a:ext cx="6086857" cy="6858000"/>
          </a:xfrm>
          <a:custGeom>
            <a:rect b="b" l="l" r="r" t="t"/>
            <a:pathLst>
              <a:path extrusionOk="0" h="6858000" w="6086857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f498eaf949_0_62"/>
          <p:cNvSpPr txBox="1"/>
          <p:nvPr>
            <p:ph type="title"/>
          </p:nvPr>
        </p:nvSpPr>
        <p:spPr>
          <a:xfrm>
            <a:off x="374904" y="856488"/>
            <a:ext cx="4992624" cy="12435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400"/>
              <a:t>Why Covid-19 &amp; streaming services?</a:t>
            </a:r>
            <a:endParaRPr/>
          </a:p>
        </p:txBody>
      </p:sp>
      <p:sp>
        <p:nvSpPr>
          <p:cNvPr id="246" name="Google Shape;246;gf498eaf949_0_62"/>
          <p:cNvSpPr/>
          <p:nvPr/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f498eaf949_0_62"/>
          <p:cNvSpPr/>
          <p:nvPr/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f498eaf949_0_62"/>
          <p:cNvSpPr txBox="1"/>
          <p:nvPr>
            <p:ph idx="1" type="body"/>
          </p:nvPr>
        </p:nvSpPr>
        <p:spPr>
          <a:xfrm>
            <a:off x="374904" y="2522949"/>
            <a:ext cx="5065776" cy="340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900"/>
              <a:t>We chose this topic because one of the first things that comes to mind when the world enters a quarantine is the activities that you do when you’re at home. One of the first ideas that comes to mind is watching TV shows/movies, through popular streaming services. 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</a:pPr>
            <a:r>
              <a:rPr lang="en-US" sz="1900"/>
              <a:t>With this in mind, we were curious if the streaming services market made a sizeable income due to the entire world entering a mandated “stay at home” quarantine.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jellyfish, invertebrate, coelenterate, colorful&#10;&#10;Description automatically generated" id="254" name="Google Shape;254;p2"/>
          <p:cNvPicPr preferRelativeResize="0"/>
          <p:nvPr/>
        </p:nvPicPr>
        <p:blipFill rotWithShape="1">
          <a:blip r:embed="rId3">
            <a:alphaModFix/>
          </a:blip>
          <a:srcRect b="-1" l="5884" r="-1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6862"/>
                </a:srgbClr>
              </a:gs>
              <a:gs pos="35000">
                <a:srgbClr val="FFFFFF">
                  <a:alpha val="76078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 txBox="1"/>
          <p:nvPr>
            <p:ph type="title"/>
          </p:nvPr>
        </p:nvSpPr>
        <p:spPr>
          <a:xfrm>
            <a:off x="7827943" y="-238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Coronavirus Pandemic</a:t>
            </a:r>
            <a:endParaRPr/>
          </a:p>
        </p:txBody>
      </p:sp>
      <p:sp>
        <p:nvSpPr>
          <p:cNvPr id="257" name="Google Shape;257;p2"/>
          <p:cNvSpPr txBox="1"/>
          <p:nvPr>
            <p:ph idx="1" type="body"/>
          </p:nvPr>
        </p:nvSpPr>
        <p:spPr>
          <a:xfrm>
            <a:off x="7859693" y="1619285"/>
            <a:ext cx="3853939" cy="4949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COVID-19 refers to the human infection caused by the new coronavirus strain SARS-CoV-2. While symptoms of many human coronavirus infections are mild, COVID-19 infection symptoms can be serious, even deadly. With Coronavirus cases starting at the end of </a:t>
            </a:r>
            <a:r>
              <a:rPr b="1" lang="en-US" sz="2000"/>
              <a:t>December of 2019 </a:t>
            </a:r>
            <a:r>
              <a:rPr lang="en-US" sz="2000"/>
              <a:t>in Wuhan, China, cases would soon appear across the world. On </a:t>
            </a:r>
            <a:r>
              <a:rPr b="1" lang="en-US" sz="2000"/>
              <a:t>March 11th, 2020</a:t>
            </a:r>
            <a:r>
              <a:rPr lang="en-US" sz="2000"/>
              <a:t>, WHO Declared COVID-19 a Pandemic, and on </a:t>
            </a:r>
            <a:r>
              <a:rPr b="1" lang="en-US" sz="2000"/>
              <a:t>March 13th, 2020</a:t>
            </a:r>
            <a:r>
              <a:rPr lang="en-US" sz="2000"/>
              <a:t>, Trump Declared COVID-19 a National Emergency. On </a:t>
            </a:r>
            <a:r>
              <a:rPr b="1" lang="en-US" sz="1800"/>
              <a:t>March 15, 2020</a:t>
            </a:r>
            <a:r>
              <a:rPr lang="en-US" sz="1800"/>
              <a:t>, the U.S. begins to shut down to prevent the spread of COVID-19. 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498eaf949_0_67"/>
          <p:cNvSpPr txBox="1"/>
          <p:nvPr>
            <p:ph type="title"/>
          </p:nvPr>
        </p:nvSpPr>
        <p:spPr>
          <a:xfrm>
            <a:off x="279929" y="3752849"/>
            <a:ext cx="3724804" cy="3108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/>
              <a:t>A brief history of Streaming Services</a:t>
            </a:r>
            <a:endParaRPr/>
          </a:p>
        </p:txBody>
      </p:sp>
      <p:pic>
        <p:nvPicPr>
          <p:cNvPr descr="Background pattern&#10;&#10;Description automatically generated" id="263" name="Google Shape;263;gf498eaf949_0_67"/>
          <p:cNvPicPr preferRelativeResize="0"/>
          <p:nvPr/>
        </p:nvPicPr>
        <p:blipFill rotWithShape="1">
          <a:blip r:embed="rId3">
            <a:alphaModFix/>
          </a:blip>
          <a:srcRect b="28455" l="0" r="0" t="25948"/>
          <a:stretch/>
        </p:blipFill>
        <p:spPr>
          <a:xfrm>
            <a:off x="20" y="10"/>
            <a:ext cx="12191980" cy="3710603"/>
          </a:xfrm>
          <a:custGeom>
            <a:rect b="b" l="l" r="r" t="t"/>
            <a:pathLst>
              <a:path extrusionOk="0" h="3692092" w="1219200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4" name="Google Shape;264;gf498eaf949_0_67"/>
          <p:cNvSpPr txBox="1"/>
          <p:nvPr>
            <p:ph idx="1" type="body"/>
          </p:nvPr>
        </p:nvSpPr>
        <p:spPr>
          <a:xfrm>
            <a:off x="4223982" y="3752850"/>
            <a:ext cx="7972246" cy="3108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/>
              <a:t>In 2007, Netflix introduced streaming media and video on demand, reaching over 220 million subscribers today. 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/>
              <a:t>In 2010, Hulu became a subscription streaming service, featuring full seasons of programs. Today, Hulu has over 45 million subscribers. 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/>
              <a:t>Only analyzed Netflix &amp; Hulu because they are top services with public data. Other streaming services rose to prominence due to the pandemic. 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HBO Max: May 27, 2020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Disney+: November 12, 2019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Amazon Prime: Added Prime Video in Prime subscription (2011)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However, Amazon Prime is an all-inclusive package the expands beyond streaming services, thus wouldn't be fair or accurate to compare</a:t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"/>
          <p:cNvSpPr/>
          <p:nvPr/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"/>
          <p:cNvSpPr txBox="1"/>
          <p:nvPr>
            <p:ph type="title"/>
          </p:nvPr>
        </p:nvSpPr>
        <p:spPr>
          <a:xfrm>
            <a:off x="777240" y="694944"/>
            <a:ext cx="6610388" cy="1042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>
                <a:solidFill>
                  <a:srgbClr val="FFFFFF"/>
                </a:solidFill>
              </a:rPr>
              <a:t>2018 IMDb Category Tier list </a:t>
            </a:r>
            <a:endParaRPr sz="4200">
              <a:solidFill>
                <a:srgbClr val="FFFFFF"/>
              </a:solidFill>
            </a:endParaRPr>
          </a:p>
        </p:txBody>
      </p:sp>
      <p:sp>
        <p:nvSpPr>
          <p:cNvPr id="271" name="Google Shape;271;p3"/>
          <p:cNvSpPr/>
          <p:nvPr/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FCBA7B">
              <a:alpha val="9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"/>
          <p:cNvSpPr/>
          <p:nvPr/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"/>
          <p:cNvSpPr/>
          <p:nvPr/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FCBA7B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ckground pattern, bar chart&#10;&#10;Description automatically generated" id="274" name="Google Shape;274;p3"/>
          <p:cNvPicPr preferRelativeResize="0"/>
          <p:nvPr/>
        </p:nvPicPr>
        <p:blipFill rotWithShape="1">
          <a:blip r:embed="rId3">
            <a:alphaModFix/>
          </a:blip>
          <a:srcRect b="4579" l="0" r="0" t="9485"/>
          <a:stretch/>
        </p:blipFill>
        <p:spPr>
          <a:xfrm>
            <a:off x="1075" y="2489475"/>
            <a:ext cx="8114923" cy="32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"/>
          <p:cNvSpPr/>
          <p:nvPr/>
        </p:nvSpPr>
        <p:spPr>
          <a:xfrm>
            <a:off x="7845718" y="2175380"/>
            <a:ext cx="3887400" cy="4273200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"/>
          <p:cNvSpPr txBox="1"/>
          <p:nvPr>
            <p:ph idx="1" type="body"/>
          </p:nvPr>
        </p:nvSpPr>
        <p:spPr>
          <a:xfrm>
            <a:off x="8156949" y="2441467"/>
            <a:ext cx="3360300" cy="37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1: </a:t>
            </a:r>
            <a:r>
              <a:rPr lang="en-US" sz="1800">
                <a:solidFill>
                  <a:srgbClr val="8DA9DB"/>
                </a:solidFill>
              </a:rPr>
              <a:t>Drama</a:t>
            </a:r>
            <a:r>
              <a:rPr lang="en-US" sz="1800"/>
              <a:t>, Romance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2: Action, Adventure, Sci-fi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3: Crime, </a:t>
            </a:r>
            <a:r>
              <a:rPr lang="en-US" sz="1800">
                <a:solidFill>
                  <a:srgbClr val="8DA9DB"/>
                </a:solidFill>
              </a:rPr>
              <a:t>Drama</a:t>
            </a:r>
            <a:r>
              <a:rPr lang="en-US" sz="1800"/>
              <a:t>, Mystery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2022-07-14T02:32:17Z</dcterms:created>
</cp:coreProperties>
</file>